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62" r:id="rId2"/>
    <p:sldId id="258" r:id="rId3"/>
    <p:sldId id="267" r:id="rId4"/>
    <p:sldId id="273" r:id="rId5"/>
    <p:sldId id="274" r:id="rId6"/>
    <p:sldId id="263" r:id="rId7"/>
    <p:sldId id="268" r:id="rId8"/>
    <p:sldId id="264" r:id="rId9"/>
    <p:sldId id="269" r:id="rId10"/>
    <p:sldId id="271" r:id="rId11"/>
    <p:sldId id="266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43" autoAdjust="0"/>
    <p:restoredTop sz="95846"/>
  </p:normalViewPr>
  <p:slideViewPr>
    <p:cSldViewPr snapToGrid="0">
      <p:cViewPr varScale="1">
        <p:scale>
          <a:sx n="85" d="100"/>
          <a:sy n="85" d="100"/>
        </p:scale>
        <p:origin x="107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BD36E-AB85-4E0A-9AA1-3B73F6873BA4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F412B-C133-4124-B464-1D0AAB908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4084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700DA-EC38-4005-9D8F-A14CC903B986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56877-6619-4735-B01E-5C60E0C6D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915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0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1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70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83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54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2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600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70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933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9546-87D8-427E-A42E-C81EAE0F0DEE}" type="datetimeFigureOut">
              <a:rPr lang="ko-KR" altLang="en-US" smtClean="0"/>
              <a:t>2023. 3. 25.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E3831-4D23-4423-B257-72A5FF5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57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knufarm5hackathon.creatorlink.net/inde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8504" y="791966"/>
            <a:ext cx="580478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▣ </a:t>
            </a:r>
            <a:r>
              <a:rPr lang="en-US" altLang="ko-KR" sz="17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Scientist </a:t>
            </a:r>
            <a:r>
              <a:rPr lang="ko-KR" altLang="en-US" sz="17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직무역량 </a:t>
            </a:r>
            <a:r>
              <a:rPr lang="ko-KR" altLang="en-US" sz="1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개요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23133" y="1174529"/>
            <a:ext cx="6365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과거 수행한 데이터분석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(ML/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통계분석 기반 등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프로젝트 포트폴리오 제출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학과 졸업 작품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동아리 활동 등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공모전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인턴십 활동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정부 교육기관 참여 프로젝트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(※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사설 학원 제외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8504" y="1146057"/>
            <a:ext cx="6575196" cy="85946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0" y="9378597"/>
            <a:ext cx="6830309" cy="527403"/>
          </a:xfrm>
        </p:spPr>
        <p:txBody>
          <a:bodyPr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-1-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8871" y="2046223"/>
            <a:ext cx="6365627" cy="1724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 조건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내용은 아래 양식을 포함하여 자유로운 형식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양식으로 작성 가능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개요 작성 이후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상세 포트폴리오 작성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수상 내역이 있는 경우 기재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포트폴리오는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 이상 최대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 까지 작성 가능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 변환하여 제출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학교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학과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수업명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등 본인의 학력을 알 수 있거나 유추할 수 있는 정보 작성 시 불합격 처리됨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해당 내용은 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“OO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학과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”, “OO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등으로 대체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75" y="121678"/>
            <a:ext cx="2148737" cy="547049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0B2289-8729-4A8D-8B92-1FAB29DCD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517405"/>
              </p:ext>
            </p:extLst>
          </p:nvPr>
        </p:nvGraphicFramePr>
        <p:xfrm>
          <a:off x="239827" y="3994282"/>
          <a:ext cx="6378346" cy="4639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422">
                  <a:extLst>
                    <a:ext uri="{9D8B030D-6E8A-4147-A177-3AD203B41FA5}">
                      <a16:colId xmlns:a16="http://schemas.microsoft.com/office/drawing/2014/main" val="3039550361"/>
                    </a:ext>
                  </a:extLst>
                </a:gridCol>
                <a:gridCol w="999066">
                  <a:extLst>
                    <a:ext uri="{9D8B030D-6E8A-4147-A177-3AD203B41FA5}">
                      <a16:colId xmlns:a16="http://schemas.microsoft.com/office/drawing/2014/main" val="803909079"/>
                    </a:ext>
                  </a:extLst>
                </a:gridCol>
                <a:gridCol w="420724">
                  <a:extLst>
                    <a:ext uri="{9D8B030D-6E8A-4147-A177-3AD203B41FA5}">
                      <a16:colId xmlns:a16="http://schemas.microsoft.com/office/drawing/2014/main" val="3992572868"/>
                    </a:ext>
                  </a:extLst>
                </a:gridCol>
                <a:gridCol w="420724">
                  <a:extLst>
                    <a:ext uri="{9D8B030D-6E8A-4147-A177-3AD203B41FA5}">
                      <a16:colId xmlns:a16="http://schemas.microsoft.com/office/drawing/2014/main" val="1955490535"/>
                    </a:ext>
                  </a:extLst>
                </a:gridCol>
                <a:gridCol w="630658">
                  <a:extLst>
                    <a:ext uri="{9D8B030D-6E8A-4147-A177-3AD203B41FA5}">
                      <a16:colId xmlns:a16="http://schemas.microsoft.com/office/drawing/2014/main" val="2973410452"/>
                    </a:ext>
                  </a:extLst>
                </a:gridCol>
                <a:gridCol w="590349">
                  <a:extLst>
                    <a:ext uri="{9D8B030D-6E8A-4147-A177-3AD203B41FA5}">
                      <a16:colId xmlns:a16="http://schemas.microsoft.com/office/drawing/2014/main" val="2007859595"/>
                    </a:ext>
                  </a:extLst>
                </a:gridCol>
                <a:gridCol w="1163175">
                  <a:extLst>
                    <a:ext uri="{9D8B030D-6E8A-4147-A177-3AD203B41FA5}">
                      <a16:colId xmlns:a16="http://schemas.microsoft.com/office/drawing/2014/main" val="3300109209"/>
                    </a:ext>
                  </a:extLst>
                </a:gridCol>
                <a:gridCol w="1838228">
                  <a:extLst>
                    <a:ext uri="{9D8B030D-6E8A-4147-A177-3AD203B41FA5}">
                      <a16:colId xmlns:a16="http://schemas.microsoft.com/office/drawing/2014/main" val="228453744"/>
                    </a:ext>
                  </a:extLst>
                </a:gridCol>
              </a:tblGrid>
              <a:tr h="3723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 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기여도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주요 기술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주요 내용 요약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01981"/>
                  </a:ext>
                </a:extLst>
              </a:tr>
              <a:tr h="3723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시작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943513"/>
                  </a:ext>
                </a:extLst>
              </a:tr>
              <a:tr h="916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ex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OOO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리더</a:t>
                      </a:r>
                      <a:endParaRPr lang="en-US" altLang="ko-KR" sz="1000" b="1" spc="0" baseline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ML/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통계분석 기반 예측모델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졸업작품 과제</a:t>
                      </a:r>
                      <a:endParaRPr lang="en-US" altLang="ko-KR" sz="1000" b="1" spc="0" baseline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인턴쉽 과제</a:t>
                      </a:r>
                      <a:endParaRPr lang="en-US" altLang="ko-KR" sz="1000" b="1" spc="0" baseline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공모전 출품작</a:t>
                      </a:r>
                      <a:endParaRPr lang="en-US" altLang="ko-KR" sz="1000" b="1" spc="0" baseline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000" b="1" spc="0" baseline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1000" b="1" spc="0" baseline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등 수상</a:t>
                      </a:r>
                      <a:r>
                        <a:rPr lang="en-US" altLang="ko-KR" sz="1000" b="1" spc="0" baseline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450420"/>
                  </a:ext>
                </a:extLst>
              </a:tr>
              <a:tr h="744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패션 추천 시스템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시스템 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 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구축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인턴십 과제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패션 데이터 수집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 파이프라인 구축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Streamlit</a:t>
                      </a:r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API 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구축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353017"/>
                  </a:ext>
                </a:extLst>
              </a:tr>
              <a:tr h="744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PCB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불량 분류 자동화 시스템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 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처리 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앙상블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산학협력프로젝트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클래스 </a:t>
                      </a:r>
                      <a:r>
                        <a:rPr lang="ko-KR" altLang="en-US" sz="1000" b="1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라벨링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학습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시스템 프로토타입 구현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651731"/>
                  </a:ext>
                </a:extLst>
              </a:tr>
              <a:tr h="744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상권 정보와 인구 통계 분석을 통한 새 입지 선정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조장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60%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PCA,</a:t>
                      </a: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시계열 분석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인턴십 과제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상권 </a:t>
                      </a:r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인구 통계 정보 결합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시계열 예측 모델을 통한 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향후 상권 매출 추이 예측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381641"/>
                  </a:ext>
                </a:extLst>
              </a:tr>
              <a:tr h="744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작물 재배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자동화 시스템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09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30%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아두이노</a:t>
                      </a:r>
                      <a:endParaRPr lang="en-US" altLang="ko-KR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Raspberry Pi</a:t>
                      </a:r>
                    </a:p>
                    <a:p>
                      <a:pPr algn="ctr" latinLnBrk="1"/>
                      <a:r>
                        <a:rPr lang="en-US" altLang="ko-KR" sz="10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SQL DB</a:t>
                      </a:r>
                      <a:endParaRPr lang="ko-KR" altLang="en-US" sz="10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교내 공모전 출품작</a:t>
                      </a:r>
                      <a:endParaRPr lang="en-US" altLang="ko-KR" sz="9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작물 재배환경 데이터 </a:t>
                      </a:r>
                      <a:r>
                        <a:rPr lang="en-US" altLang="ko-KR" sz="9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구축</a:t>
                      </a:r>
                      <a:endParaRPr lang="en-US" altLang="ko-KR" sz="9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b="1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ko-KR" altLang="en-US" sz="9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및 센서를 이용한 </a:t>
                      </a:r>
                      <a:endParaRPr lang="en-US" altLang="ko-KR" sz="900" b="1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b="1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온실 시스템 구축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212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051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04DFC22-AEDA-4FF6-85C4-0BCBBD6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78597"/>
            <a:ext cx="6830309" cy="527403"/>
          </a:xfrm>
        </p:spPr>
        <p:txBody>
          <a:bodyPr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-10-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C35132-D50F-491C-A245-4E455F3A8FC4}"/>
              </a:ext>
            </a:extLst>
          </p:cNvPr>
          <p:cNvSpPr/>
          <p:nvPr/>
        </p:nvSpPr>
        <p:spPr>
          <a:xfrm>
            <a:off x="164795" y="321918"/>
            <a:ext cx="45719" cy="1944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FF523-989D-452D-83FC-3A3AF6AAF741}"/>
              </a:ext>
            </a:extLst>
          </p:cNvPr>
          <p:cNvSpPr/>
          <p:nvPr/>
        </p:nvSpPr>
        <p:spPr>
          <a:xfrm>
            <a:off x="189509" y="242146"/>
            <a:ext cx="650369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프로젝트 명 </a:t>
            </a:r>
            <a:r>
              <a:rPr lang="en-US" altLang="ko-KR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b="1" spc="0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  <a:t>상권 정보와 인구 통계 분석을 통한 새 입지 선정 및 매출 예측</a:t>
            </a:r>
          </a:p>
          <a:p>
            <a:endParaRPr lang="ko-KR" altLang="en-US" sz="1700" spc="-11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D7EC046E-6428-E03A-7D3A-695000B22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0" y="857699"/>
            <a:ext cx="6580399" cy="35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2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04DFC22-AEDA-4FF6-85C4-0BCBBD6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78597"/>
            <a:ext cx="6830309" cy="527403"/>
          </a:xfrm>
        </p:spPr>
        <p:txBody>
          <a:bodyPr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-11-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C35132-D50F-491C-A245-4E455F3A8FC4}"/>
              </a:ext>
            </a:extLst>
          </p:cNvPr>
          <p:cNvSpPr/>
          <p:nvPr/>
        </p:nvSpPr>
        <p:spPr>
          <a:xfrm>
            <a:off x="164795" y="321918"/>
            <a:ext cx="45719" cy="1944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FF523-989D-452D-83FC-3A3AF6AAF741}"/>
              </a:ext>
            </a:extLst>
          </p:cNvPr>
          <p:cNvSpPr/>
          <p:nvPr/>
        </p:nvSpPr>
        <p:spPr>
          <a:xfrm>
            <a:off x="189509" y="242146"/>
            <a:ext cx="446948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프로젝트 명 </a:t>
            </a:r>
            <a:r>
              <a:rPr lang="en-US" altLang="ko-KR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작물 재배 자동화 시스템</a:t>
            </a:r>
            <a:endParaRPr lang="ko-KR" altLang="en-US" sz="1700" spc="-11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ABC7E93-5513-401E-94F8-ADAB4825C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972123"/>
              </p:ext>
            </p:extLst>
          </p:nvPr>
        </p:nvGraphicFramePr>
        <p:xfrm>
          <a:off x="189508" y="784147"/>
          <a:ext cx="6358080" cy="8887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82">
                  <a:extLst>
                    <a:ext uri="{9D8B030D-6E8A-4147-A177-3AD203B41FA5}">
                      <a16:colId xmlns:a16="http://schemas.microsoft.com/office/drawing/2014/main" val="2610592354"/>
                    </a:ext>
                  </a:extLst>
                </a:gridCol>
                <a:gridCol w="4684498">
                  <a:extLst>
                    <a:ext uri="{9D8B030D-6E8A-4147-A177-3AD203B41FA5}">
                      <a16:colId xmlns:a16="http://schemas.microsoft.com/office/drawing/2014/main" val="2380549216"/>
                    </a:ext>
                  </a:extLst>
                </a:gridCol>
              </a:tblGrid>
              <a:tr h="631030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기간</a:t>
                      </a:r>
                      <a:endParaRPr lang="en-US" altLang="ko-KR" sz="1200" b="1" kern="1200" spc="-11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‘2018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09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908424"/>
                  </a:ext>
                </a:extLst>
              </a:tr>
              <a:tr h="2048552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담당 역할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전자전공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3,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컴퓨터전공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농생명전공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중 컴퓨터 전공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팀원</a:t>
                      </a:r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식물 재배 최적환경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구축</a:t>
                      </a:r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–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사용자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application web 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구현</a:t>
                      </a:r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작물별로 재배 환경 데이터를 수집하여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최적의 환경 값을 분석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추출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(EDA)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Arduino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Bread-board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활용한  센서 작동에 따른 시스템 환경 세팅 코드 작성 및 유지보수 담당</a:t>
                      </a:r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510255"/>
                  </a:ext>
                </a:extLst>
              </a:tr>
              <a:tr h="445337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프로젝트 기여도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30%</a:t>
                      </a:r>
                      <a:endParaRPr lang="ko-KR" altLang="en-US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083204"/>
                  </a:ext>
                </a:extLst>
              </a:tr>
              <a:tr h="801607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주요 기술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Arduino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Bread-board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Apache tomcat , SQL DB 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0250"/>
                  </a:ext>
                </a:extLst>
              </a:tr>
              <a:tr h="801607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요약 내용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1" hangingPunct="1"/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교내 공모전 출품작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685800" rtl="0" eaLnBrk="1" latinLnBrk="1" hangingPunct="1"/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스마트 팜의 이슈 중 하나인 </a:t>
                      </a:r>
                      <a:r>
                        <a:rPr lang="ko-KR" altLang="en-US" sz="1200" b="0" i="0" kern="120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포그포닉스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기술을 적용한 자동화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685800" rtl="0" eaLnBrk="1" latinLnBrk="1" hangingPunct="1"/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자동 재배한 수확물을 사고 팔 수 있는 웹사이트 구현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09955"/>
                  </a:ext>
                </a:extLst>
              </a:tr>
              <a:tr h="4071800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프로젝트 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주제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fog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포닉스를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이용한  도시가정농업을 위한 작물 재배 자동화 시스템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상세 내용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타 산업에 비해 자동화 발전이 더디고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일손 부족의 문제를 겪고 있는 농업분야의 산업을 효율적으로 개선하고자 한다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안개를 이용한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fog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포닉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방식을 사용하여 물이 적게 들고 다량의 흙이 필요로 하지 않는 친 환경적인 방식을 차용하여 생산방식의 간편화를 꾀한다 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pPr algn="l" latinLnBrk="1"/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이슈 및 해결 방안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IOT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환경구성 위한 웹서버 구축을 위해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raspberry pi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이용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결과 및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Lessons Learned</a:t>
                      </a:r>
                    </a:p>
                    <a:p>
                      <a:pPr algn="l" latinLnBrk="1"/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http://knufarm5hackathon.creatorlink.net/index#</a:t>
                      </a:r>
                      <a:endParaRPr lang="en" altLang="ko-Kore-KR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 분야와의 협력 프로젝트 일수록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잘 알지 못해는 도메인 지식에 대한 이해를 위해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분야 전문가와 소통 또는 해당 역할을 담당하고 있는 팀원과 소통이 중요함을 깨닫게 되었습니다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75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65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04DFC22-AEDA-4FF6-85C4-0BCBBD6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78597"/>
            <a:ext cx="6830309" cy="527403"/>
          </a:xfrm>
        </p:spPr>
        <p:txBody>
          <a:bodyPr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-2-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C35132-D50F-491C-A245-4E455F3A8FC4}"/>
              </a:ext>
            </a:extLst>
          </p:cNvPr>
          <p:cNvSpPr/>
          <p:nvPr/>
        </p:nvSpPr>
        <p:spPr>
          <a:xfrm>
            <a:off x="164795" y="321918"/>
            <a:ext cx="45719" cy="1944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FF523-989D-452D-83FC-3A3AF6AAF741}"/>
              </a:ext>
            </a:extLst>
          </p:cNvPr>
          <p:cNvSpPr/>
          <p:nvPr/>
        </p:nvSpPr>
        <p:spPr>
          <a:xfrm>
            <a:off x="189509" y="242146"/>
            <a:ext cx="5477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프로젝트 명 </a:t>
            </a:r>
            <a:r>
              <a:rPr lang="en-US" altLang="ko-KR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패션 추천 시스템</a:t>
            </a:r>
            <a:r>
              <a:rPr lang="en-US" altLang="ko-KR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700" spc="-11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ABC7E93-5513-401E-94F8-ADAB4825C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412124"/>
              </p:ext>
            </p:extLst>
          </p:nvPr>
        </p:nvGraphicFramePr>
        <p:xfrm>
          <a:off x="187654" y="596089"/>
          <a:ext cx="6358080" cy="9082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82">
                  <a:extLst>
                    <a:ext uri="{9D8B030D-6E8A-4147-A177-3AD203B41FA5}">
                      <a16:colId xmlns:a16="http://schemas.microsoft.com/office/drawing/2014/main" val="2610592354"/>
                    </a:ext>
                  </a:extLst>
                </a:gridCol>
                <a:gridCol w="4684498">
                  <a:extLst>
                    <a:ext uri="{9D8B030D-6E8A-4147-A177-3AD203B41FA5}">
                      <a16:colId xmlns:a16="http://schemas.microsoft.com/office/drawing/2014/main" val="2380549216"/>
                    </a:ext>
                  </a:extLst>
                </a:gridCol>
              </a:tblGrid>
              <a:tr h="592794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기간</a:t>
                      </a:r>
                      <a:endParaRPr lang="en-US" altLang="ko-KR" sz="1200" b="1" kern="1200" spc="-11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908424"/>
                  </a:ext>
                </a:extLst>
              </a:tr>
              <a:tr h="1794074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담당 역할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리더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(Leader)</a:t>
                      </a:r>
                    </a:p>
                    <a:p>
                      <a:pPr algn="l" latinLnBrk="1"/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비전을 활용한 서비스 아이디어 기획 담당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 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API 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 의도와 과제 정의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특징 추출을 위한 메타데이터 셋 확보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패션 이미지의 배경 제거 전 후의 차이점을 분석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510255"/>
                  </a:ext>
                </a:extLst>
              </a:tr>
              <a:tr h="427160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프로젝트 기여도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60%</a:t>
                      </a:r>
                      <a:endParaRPr lang="ko-KR" altLang="en-US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083204"/>
                  </a:ext>
                </a:extLst>
              </a:tr>
              <a:tr h="768889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주요 기술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 언어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수집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Web Crawling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활용 라이브러리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Tensorflow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100" b="0" i="0" kern="120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Pytorch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streamlit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="0" i="0" kern="120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Streamlit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활용한 서비스 웹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구현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0250"/>
                  </a:ext>
                </a:extLst>
              </a:tr>
              <a:tr h="598025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요약 내용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1" hangingPunct="1"/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기업 인턴십 프로젝트 수행 과제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685800" rtl="0" eaLnBrk="1" latinLnBrk="1" hangingPunct="1"/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이미지 및 키워드 기반의 추천 패션 스타일링 추천 시스템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09955"/>
                  </a:ext>
                </a:extLst>
              </a:tr>
              <a:tr h="4698765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프로젝트 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주제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날씨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기분에 따른 새로운 데일리 룩을 연출하고 싶은 사용자의 요구에 따라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 이미지 또는 키워드 분석을 통해 스타일링을 추천해주는  서비스를 기획하고 구현하고자 하였습니다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사용자가 가지고 있는 옷 또는 질의하는 이미지에 따라 어울리는 스타일링을 추천합니다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상세 내용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패션 이미지의 색상 기반 뿐만 아니라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스타일이 연출하고 있는 분위기 및 계절정보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소재 등을 파악하기 위해 메타 데이터 셋을 수집하였습니다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CNN 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기반의 사전 학습 모델을 활용하여 특징 추출을 진행해보았습니다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 defTabSz="685800" rtl="0" eaLnBrk="1" latinLnBrk="1" hangingPunct="1">
                        <a:buFontTx/>
                        <a:buChar char="-"/>
                      </a:pP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이슈 및 해결 방안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패션 이미지 중 배경이 대다수를 차지하는 경우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배경이 주된 특징으로 추출되지 않도록 모델 학습 이전에 배경제거를 수행하였습니다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결과 및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Lessons Learned</a:t>
                      </a:r>
                    </a:p>
                    <a:p>
                      <a:pPr algn="l" latinLnBrk="1"/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하나의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패션 이미지에 다수의 패션 아이템이 나타나기 때문에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개별 아이템 식별과 아이템에 어울리는 다른 카테고리의 아이템을 추천하는 데 어려움을 겪었습니다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이미지에 대한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segmentation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작업을 선행한 이후에 특징 추출을 적용하면 더 좋은 추천 결과를 얻을 수 있을 것으로 기대되었습니다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75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32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04DFC22-AEDA-4FF6-85C4-0BCBBD6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78597"/>
            <a:ext cx="6830309" cy="527403"/>
          </a:xfrm>
        </p:spPr>
        <p:txBody>
          <a:bodyPr/>
          <a:lstStyle/>
          <a:p>
            <a:pPr algn="ctr"/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-3-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C35132-D50F-491C-A245-4E455F3A8FC4}"/>
              </a:ext>
            </a:extLst>
          </p:cNvPr>
          <p:cNvSpPr/>
          <p:nvPr/>
        </p:nvSpPr>
        <p:spPr>
          <a:xfrm>
            <a:off x="164795" y="321918"/>
            <a:ext cx="45719" cy="1944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FF523-989D-452D-83FC-3A3AF6AAF741}"/>
              </a:ext>
            </a:extLst>
          </p:cNvPr>
          <p:cNvSpPr/>
          <p:nvPr/>
        </p:nvSpPr>
        <p:spPr>
          <a:xfrm>
            <a:off x="189509" y="242146"/>
            <a:ext cx="5477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spc="-11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프로젝트 명 </a:t>
            </a:r>
            <a:r>
              <a:rPr lang="en-US" altLang="ko-KR" sz="1700" b="1" spc="-11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700" b="1" spc="-11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패션 추천 시스템</a:t>
            </a:r>
            <a:endParaRPr lang="ko-KR" altLang="en-US" sz="1700" spc="-11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D5A3B5-1037-7AB0-0791-82BDA1221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9" y="4455876"/>
            <a:ext cx="6311900" cy="320040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009A64A-C860-D2F9-D6BB-F5796C6E2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0" y="1104900"/>
            <a:ext cx="5786088" cy="28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04DFC22-AEDA-4FF6-85C4-0BCBBD6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78597"/>
            <a:ext cx="6830309" cy="527403"/>
          </a:xfrm>
        </p:spPr>
        <p:txBody>
          <a:bodyPr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-4-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C35132-D50F-491C-A245-4E455F3A8FC4}"/>
              </a:ext>
            </a:extLst>
          </p:cNvPr>
          <p:cNvSpPr/>
          <p:nvPr/>
        </p:nvSpPr>
        <p:spPr>
          <a:xfrm>
            <a:off x="164795" y="321918"/>
            <a:ext cx="45719" cy="1944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FF523-989D-452D-83FC-3A3AF6AAF741}"/>
              </a:ext>
            </a:extLst>
          </p:cNvPr>
          <p:cNvSpPr/>
          <p:nvPr/>
        </p:nvSpPr>
        <p:spPr>
          <a:xfrm>
            <a:off x="189509" y="242146"/>
            <a:ext cx="5477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spc="-11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프로젝트 명 </a:t>
            </a:r>
            <a:r>
              <a:rPr lang="en-US" altLang="ko-KR" sz="1700" b="1" spc="-11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700" b="1" spc="-11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패션 추천 시스템</a:t>
            </a:r>
            <a:endParaRPr lang="ko-KR" altLang="en-US" sz="1700" spc="-11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E7D501-A551-218E-EF26-185F9ED83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3825"/>
            <a:ext cx="6858000" cy="342265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E9D4AA7-B345-287C-27D6-1126DBA9D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396"/>
            <a:ext cx="6858000" cy="32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9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04DFC22-AEDA-4FF6-85C4-0BCBBD6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78597"/>
            <a:ext cx="6830309" cy="527403"/>
          </a:xfrm>
        </p:spPr>
        <p:txBody>
          <a:bodyPr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-5-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C35132-D50F-491C-A245-4E455F3A8FC4}"/>
              </a:ext>
            </a:extLst>
          </p:cNvPr>
          <p:cNvSpPr/>
          <p:nvPr/>
        </p:nvSpPr>
        <p:spPr>
          <a:xfrm>
            <a:off x="164795" y="321918"/>
            <a:ext cx="45719" cy="1944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FF523-989D-452D-83FC-3A3AF6AAF741}"/>
              </a:ext>
            </a:extLst>
          </p:cNvPr>
          <p:cNvSpPr/>
          <p:nvPr/>
        </p:nvSpPr>
        <p:spPr>
          <a:xfrm>
            <a:off x="189509" y="242146"/>
            <a:ext cx="5477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spc="-11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프로젝트 명 </a:t>
            </a:r>
            <a:r>
              <a:rPr lang="en-US" altLang="ko-KR" sz="1700" b="1" spc="-11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700" b="1" spc="-11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패션 추천 시스템</a:t>
            </a:r>
            <a:endParaRPr lang="ko-KR" altLang="en-US" sz="1700" spc="-11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37172-CA70-EE4B-53D9-EBA19105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784"/>
            <a:ext cx="6858000" cy="3419501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A16A2B24-3931-F92B-D109-3493BCA64D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0"/>
          <a:stretch/>
        </p:blipFill>
        <p:spPr>
          <a:xfrm>
            <a:off x="1504470" y="4525611"/>
            <a:ext cx="3821368" cy="48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04DFC22-AEDA-4FF6-85C4-0BCBBD6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78597"/>
            <a:ext cx="6830309" cy="527403"/>
          </a:xfrm>
        </p:spPr>
        <p:txBody>
          <a:bodyPr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-6-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C35132-D50F-491C-A245-4E455F3A8FC4}"/>
              </a:ext>
            </a:extLst>
          </p:cNvPr>
          <p:cNvSpPr/>
          <p:nvPr/>
        </p:nvSpPr>
        <p:spPr>
          <a:xfrm>
            <a:off x="164795" y="321918"/>
            <a:ext cx="45719" cy="1944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FF523-989D-452D-83FC-3A3AF6AAF741}"/>
              </a:ext>
            </a:extLst>
          </p:cNvPr>
          <p:cNvSpPr/>
          <p:nvPr/>
        </p:nvSpPr>
        <p:spPr>
          <a:xfrm>
            <a:off x="189508" y="242146"/>
            <a:ext cx="491866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프로젝트 명 </a:t>
            </a:r>
            <a:r>
              <a:rPr lang="en-US" altLang="ko-KR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1800" b="1" spc="0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  <a:t>PCB</a:t>
            </a:r>
            <a:r>
              <a:rPr lang="ko-KR" altLang="en-US" sz="1800" b="1" spc="0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  <a:t> 불량 분류 자동화 시스템</a:t>
            </a:r>
          </a:p>
          <a:p>
            <a:endParaRPr lang="ko-KR" altLang="en-US" sz="1700" spc="-11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ABC7E93-5513-401E-94F8-ADAB4825C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47535"/>
              </p:ext>
            </p:extLst>
          </p:nvPr>
        </p:nvGraphicFramePr>
        <p:xfrm>
          <a:off x="164795" y="596090"/>
          <a:ext cx="6358080" cy="9060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82">
                  <a:extLst>
                    <a:ext uri="{9D8B030D-6E8A-4147-A177-3AD203B41FA5}">
                      <a16:colId xmlns:a16="http://schemas.microsoft.com/office/drawing/2014/main" val="2610592354"/>
                    </a:ext>
                  </a:extLst>
                </a:gridCol>
                <a:gridCol w="4684498">
                  <a:extLst>
                    <a:ext uri="{9D8B030D-6E8A-4147-A177-3AD203B41FA5}">
                      <a16:colId xmlns:a16="http://schemas.microsoft.com/office/drawing/2014/main" val="2380549216"/>
                    </a:ext>
                  </a:extLst>
                </a:gridCol>
              </a:tblGrid>
              <a:tr h="686073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기간</a:t>
                      </a:r>
                      <a:endParaRPr lang="en-US" altLang="ko-KR" sz="1200" b="1" kern="1200" spc="-11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‘22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09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 ‘22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908424"/>
                  </a:ext>
                </a:extLst>
              </a:tr>
              <a:tr h="1154301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담당 역할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PCB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제조 공정에서 나타날 수 있는 불량에 대한 클래스 식별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기반의 이미지 특징 추출 학습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과제 수행 역할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과제 수행 의도 및 계획 정리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 이미지 클래스 식별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 기반 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Ensemble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 파이프라인 구축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논문 작성 및 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UCWIT2022 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논문 포스터 세션 발표</a:t>
                      </a:r>
                      <a:endParaRPr lang="en-US" altLang="ko-KR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510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프로젝트 기여도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1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083204"/>
                  </a:ext>
                </a:extLst>
              </a:tr>
              <a:tr h="686073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주요 기술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Python, </a:t>
                      </a:r>
                      <a:r>
                        <a:rPr lang="en-US" altLang="ko-KR" sz="1100" b="0" i="0" kern="120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pytorch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불량 분류 모델 설계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(CNN 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사전 학습 모델 사용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Ensemble 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모델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Pipeline 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0250"/>
                  </a:ext>
                </a:extLst>
              </a:tr>
              <a:tr h="686073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요약 내용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800" rtl="0" eaLnBrk="1" latinLnBrk="1" hangingPunct="1">
                        <a:buFontTx/>
                        <a:buChar char="-"/>
                      </a:pP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졸업 프로젝트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685800" rtl="0" eaLnBrk="1" latinLnBrk="1" hangingPunct="1">
                        <a:buFontTx/>
                        <a:buChar char="-"/>
                      </a:pP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PCB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제조 공정 중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AFVI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장비에서 검출되는 불량 의심 이미지에 대하여 불량 종류를 자동으로 식별하는 모델을 설계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09955"/>
                  </a:ext>
                </a:extLst>
              </a:tr>
              <a:tr h="4426970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프로젝트 내용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주제 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중소 제조업 기업 내에서 어려움을 겪고 있는 기술 혁신 부문의 기술 경쟁력 확보를 위해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기반 머신 비전을 활용하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PCB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기판의 불량 유형을 자동 식별할 수 있도록 하였습니다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상세 내용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685800" rtl="0" eaLnBrk="1" latinLnBrk="1" hangingPunct="1">
                        <a:buFontTx/>
                        <a:buChar char="-"/>
                      </a:pP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PCB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제조 공정 중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AFVI 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장비로부터 얻어진 불량 이미지에 대한 이미지 해상도 변환작업을 수행하였습니다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685800" rtl="0" eaLnBrk="1" latinLnBrk="1" hangingPunct="1">
                        <a:buFontTx/>
                        <a:buChar char="-"/>
                      </a:pP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부족한 데이터셋을 보완하기 위한 데이터 증강 기법을 적용하였습니다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685800" rtl="0" eaLnBrk="1" latinLnBrk="1" hangingPunct="1">
                        <a:buFontTx/>
                        <a:buChar char="-"/>
                      </a:pP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이슈 및 해결 방안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부족한 데이터셋을 보완하기 위한 데이터 증강 기법을 적용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개별 모델 학습의 결과가 높지 않아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이를 보완할 목적으로 앙상블 기법 중 소프트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voting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기법을 사용하였습니다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결과 및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Lessons Learned</a:t>
                      </a:r>
                    </a:p>
                    <a:p>
                      <a:pPr algn="l" latinLnBrk="1"/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UCWIT2022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학술 대회 포스터세션 발표 참여하였습니다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분량 클래스 식별 과정에서 오 분류하는 시행착오를 겪은 탓에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개별 모델에 대한 높은 정확도를 기대하지 어려웠습니다</a:t>
                      </a:r>
                      <a:r>
                        <a:rPr lang="en-US" altLang="ko-KR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endParaRPr lang="en-US" altLang="ko-KR" sz="11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클래스 </a:t>
                      </a:r>
                      <a:r>
                        <a:rPr lang="ko-KR" altLang="en-US" sz="1100" b="0" i="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라벨링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더 큰 이미지셋 확보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파라미터 튜닝을 통해 높은 정확도를 얻을 수 있도록 보완이 필요해 보였습니다</a:t>
                      </a:r>
                      <a:r>
                        <a:rPr lang="en-US" altLang="ko-KR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75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45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04DFC22-AEDA-4FF6-85C4-0BCBBD6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78597"/>
            <a:ext cx="6830309" cy="527403"/>
          </a:xfrm>
        </p:spPr>
        <p:txBody>
          <a:bodyPr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-7-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C35132-D50F-491C-A245-4E455F3A8FC4}"/>
              </a:ext>
            </a:extLst>
          </p:cNvPr>
          <p:cNvSpPr/>
          <p:nvPr/>
        </p:nvSpPr>
        <p:spPr>
          <a:xfrm>
            <a:off x="164795" y="321918"/>
            <a:ext cx="45719" cy="1944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FF523-989D-452D-83FC-3A3AF6AAF741}"/>
              </a:ext>
            </a:extLst>
          </p:cNvPr>
          <p:cNvSpPr/>
          <p:nvPr/>
        </p:nvSpPr>
        <p:spPr>
          <a:xfrm>
            <a:off x="189509" y="242146"/>
            <a:ext cx="5477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프로젝트 명 </a:t>
            </a:r>
            <a:r>
              <a:rPr lang="en-US" altLang="ko-KR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PCB </a:t>
            </a:r>
            <a:r>
              <a:rPr lang="ko-KR" altLang="en-US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불량 분류 자동화 시스템</a:t>
            </a:r>
            <a:endParaRPr lang="ko-KR" altLang="en-US" sz="1700" spc="-11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4" name="그림 3" descr="웹사이트이(가) 표시된 사진&#10;&#10;자동 생성된 설명">
            <a:extLst>
              <a:ext uri="{FF2B5EF4-FFF2-40B4-BE49-F238E27FC236}">
                <a16:creationId xmlns:a16="http://schemas.microsoft.com/office/drawing/2014/main" id="{7F28A776-2F1A-C180-6193-4FDA5E358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239058"/>
            <a:ext cx="5105400" cy="370840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C797E713-8029-8CFE-5A60-F86E6EE08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5" y="5356674"/>
            <a:ext cx="5047210" cy="28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6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04DFC22-AEDA-4FF6-85C4-0BCBBD6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78597"/>
            <a:ext cx="6830309" cy="527403"/>
          </a:xfrm>
        </p:spPr>
        <p:txBody>
          <a:bodyPr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-8-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C35132-D50F-491C-A245-4E455F3A8FC4}"/>
              </a:ext>
            </a:extLst>
          </p:cNvPr>
          <p:cNvSpPr/>
          <p:nvPr/>
        </p:nvSpPr>
        <p:spPr>
          <a:xfrm>
            <a:off x="164795" y="321918"/>
            <a:ext cx="45719" cy="1944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FF523-989D-452D-83FC-3A3AF6AAF741}"/>
              </a:ext>
            </a:extLst>
          </p:cNvPr>
          <p:cNvSpPr/>
          <p:nvPr/>
        </p:nvSpPr>
        <p:spPr>
          <a:xfrm>
            <a:off x="189508" y="242146"/>
            <a:ext cx="643326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프로젝트 명 </a:t>
            </a:r>
            <a:r>
              <a:rPr lang="en-US" altLang="ko-KR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b="1" spc="0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  <a:t>상권 정보와 인구 통계 분석을 통한 새 입지 선정 및 매출 예측</a:t>
            </a:r>
          </a:p>
          <a:p>
            <a:endParaRPr lang="ko-KR" altLang="en-US" sz="1700" spc="-11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ABC7E93-5513-401E-94F8-ADAB4825C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69434"/>
              </p:ext>
            </p:extLst>
          </p:nvPr>
        </p:nvGraphicFramePr>
        <p:xfrm>
          <a:off x="164795" y="563302"/>
          <a:ext cx="6358080" cy="9182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82">
                  <a:extLst>
                    <a:ext uri="{9D8B030D-6E8A-4147-A177-3AD203B41FA5}">
                      <a16:colId xmlns:a16="http://schemas.microsoft.com/office/drawing/2014/main" val="2610592354"/>
                    </a:ext>
                  </a:extLst>
                </a:gridCol>
                <a:gridCol w="4684498">
                  <a:extLst>
                    <a:ext uri="{9D8B030D-6E8A-4147-A177-3AD203B41FA5}">
                      <a16:colId xmlns:a16="http://schemas.microsoft.com/office/drawing/2014/main" val="2380549216"/>
                    </a:ext>
                  </a:extLst>
                </a:gridCol>
              </a:tblGrid>
              <a:tr h="686073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기간</a:t>
                      </a:r>
                      <a:endParaRPr lang="en-US" altLang="ko-KR" sz="1200" b="1" kern="1200" spc="-11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09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 22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908424"/>
                  </a:ext>
                </a:extLst>
              </a:tr>
              <a:tr h="1154301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담당 역할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리더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통합 작업 수행 및 관리</a:t>
                      </a:r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과제 수행 목표 정의 및 이용 고객 타겟팅</a:t>
                      </a:r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특징 간의 관계성 파악</a:t>
                      </a:r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시계열 모형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 </a:t>
                      </a:r>
                      <a:r>
                        <a:rPr lang="ko-KR" altLang="en-US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모델을 적용하여 매출 예측</a:t>
                      </a:r>
                      <a:endParaRPr lang="en-US" altLang="ko-KR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510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프로젝트 기여도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40%</a:t>
                      </a:r>
                      <a:endParaRPr lang="ko-KR" altLang="en-US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083204"/>
                  </a:ext>
                </a:extLst>
              </a:tr>
              <a:tr h="686073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주요 기술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수집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소상공인상권정보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행정안전부 인구통계정보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전 처리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통합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시각화 및 시각화 결과 기반 가설 수립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PCA 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분석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Arima 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시계열 분석 모형 적용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0250"/>
                  </a:ext>
                </a:extLst>
              </a:tr>
              <a:tr h="686073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요약 내용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1" hangingPunct="1"/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(remote) 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인턴십 프로젝트 과제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685800" rtl="0" eaLnBrk="1" latinLnBrk="1" hangingPunct="1"/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상권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업종 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 따른 상권의 이용 실태 파악과 향후 매출 예측</a:t>
                      </a:r>
                      <a:endParaRPr lang="en-US" altLang="ko-KR" sz="12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09955"/>
                  </a:ext>
                </a:extLst>
              </a:tr>
              <a:tr h="4426970"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ko-KR" altLang="en-US" sz="1200" b="1" kern="1200" spc="-11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cs typeface="+mn-cs"/>
                        </a:rPr>
                        <a:t>프로젝트 내용</a:t>
                      </a:r>
                      <a:endParaRPr lang="ko-KR" altLang="en-US" sz="1200" b="1" kern="1200" spc="-11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주제 </a:t>
                      </a:r>
                      <a:endParaRPr lang="en-US" altLang="ko-KR" sz="10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예비 창업자들의 사업 불확실성을 최소화하고자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상권과 업종에 따른  고객 이용 패턴을 분석하여 최적의 입지를 추천해주고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향후 해당 상권에서 업종의 기대 매출 추이를 예측해 보았습니다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0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상세 내용</a:t>
                      </a:r>
                      <a:endParaRPr lang="en-US" altLang="ko-KR" sz="10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685800" rtl="0" eaLnBrk="1" latinLnBrk="1" hangingPunct="1">
                        <a:buFontTx/>
                        <a:buChar char="-"/>
                      </a:pP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상권 입지 선정에 영향을 주는 인구 통계 자료와 매출 정보를 활용하여 특징들 간의 상관관계를 알아보았습니다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685800" rtl="0" eaLnBrk="1" latinLnBrk="1" hangingPunct="1">
                        <a:buFontTx/>
                        <a:buChar char="-"/>
                      </a:pP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연령대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시간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요일별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매출데이터와 </a:t>
                      </a:r>
                      <a:r>
                        <a:rPr lang="ko-KR" altLang="en-US" sz="1000" b="0" i="0" kern="120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상권별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주거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직장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생활 인구 데이터를 세분화하여 상권 이용자의 주된 소비 패턴 분석을 진행하였습니다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 defTabSz="685800" rtl="0" eaLnBrk="1" latinLnBrk="1" hangingPunct="1">
                        <a:buFontTx/>
                        <a:buChar char="-"/>
                      </a:pP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중복되거나 상관관계가 높은 컬럼들을 제거하기 위해 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PCA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분석기법을 활용하였으며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 결과로 발생한 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주성분 특징을 기반으로 다중회귀분석을 진행하였습니다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0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이슈 및 해결 방안</a:t>
                      </a:r>
                      <a:endParaRPr lang="en-US" altLang="ko-KR" sz="10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수집된 데이터가 최근 코로나 시국에 수집된 사용자 이용 패턴 데이터였기 때문에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이전 과거와는 다른 이용 추이를 보였습니다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이에 따라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데이터 값의 상관관계 만을 고려할 것이 아니라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데이터가 생성된 제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요인을 분석하는 데 집중하였습니다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0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결과 및 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Lessons Learned</a:t>
                      </a:r>
                    </a:p>
                    <a:p>
                      <a:pPr algn="l" latinLnBrk="1"/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예비 창업자가 창업하고 하는 지역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업종에 대한 향후 매출 예측 해봄으로써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불확실성을 다소 해소할 수 있을 것으로 기대하였습니다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i="0" kern="120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데이터 분석 과정에서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수집된 데이터를 수치적 관계만 바라 볼 것이 아니라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데이터가 생성된 시점의 환경과</a:t>
                      </a:r>
                      <a:r>
                        <a:rPr lang="en-US" altLang="ko-KR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의미를 파악하는 데이터 </a:t>
                      </a:r>
                      <a:r>
                        <a:rPr lang="ko-KR" altLang="en-US" sz="1000" b="0" i="0" kern="1200" spc="0" baseline="0" dirty="0" err="1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리터러시</a:t>
                      </a:r>
                      <a:r>
                        <a:rPr lang="ko-KR" altLang="en-US" sz="10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역량의 중요성을 깨닫게 되었습니다</a:t>
                      </a:r>
                      <a:r>
                        <a:rPr lang="en-US" altLang="ko-KR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spc="0" baseline="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b="0" i="0" spc="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75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52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04DFC22-AEDA-4FF6-85C4-0BCBBD6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78597"/>
            <a:ext cx="6830309" cy="527403"/>
          </a:xfrm>
        </p:spPr>
        <p:txBody>
          <a:bodyPr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-9-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C35132-D50F-491C-A245-4E455F3A8FC4}"/>
              </a:ext>
            </a:extLst>
          </p:cNvPr>
          <p:cNvSpPr/>
          <p:nvPr/>
        </p:nvSpPr>
        <p:spPr>
          <a:xfrm>
            <a:off x="164795" y="321918"/>
            <a:ext cx="45719" cy="1944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FF523-989D-452D-83FC-3A3AF6AAF741}"/>
              </a:ext>
            </a:extLst>
          </p:cNvPr>
          <p:cNvSpPr/>
          <p:nvPr/>
        </p:nvSpPr>
        <p:spPr>
          <a:xfrm>
            <a:off x="189509" y="242146"/>
            <a:ext cx="650369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프로젝트 명 </a:t>
            </a:r>
            <a:r>
              <a:rPr lang="en-US" altLang="ko-KR" sz="1700" b="1" spc="-11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b="1" spc="0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  <a:t>상권 정보와 인구 통계 분석을 통한 새 입지 선정 및 매출 예측</a:t>
            </a:r>
          </a:p>
          <a:p>
            <a:endParaRPr lang="ko-KR" altLang="en-US" sz="1700" spc="-11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109C4299-5D95-46CC-CB96-FF1BA5FFC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4" y="1225978"/>
            <a:ext cx="5936191" cy="3366655"/>
          </a:xfrm>
          <a:prstGeom prst="rect">
            <a:avLst/>
          </a:prstGeom>
        </p:spPr>
      </p:pic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BC5CFAA8-08BD-7166-8FD5-889DE1002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07" y="5065736"/>
            <a:ext cx="5829387" cy="33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6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1659</TotalTime>
  <Words>1454</Words>
  <Application>Microsoft Macintosh PowerPoint</Application>
  <PresentationFormat>A4 용지(210x297mm)</PresentationFormat>
  <Paragraphs>269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나눔고딕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LDCC</dc:creator>
  <cp:lastModifiedBy>유병주</cp:lastModifiedBy>
  <cp:revision>39</cp:revision>
  <dcterms:created xsi:type="dcterms:W3CDTF">2019-09-26T06:19:46Z</dcterms:created>
  <dcterms:modified xsi:type="dcterms:W3CDTF">2023-03-25T06:49:21Z</dcterms:modified>
</cp:coreProperties>
</file>